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69" r:id="rId2"/>
    <p:sldId id="271" r:id="rId3"/>
    <p:sldId id="272" r:id="rId4"/>
    <p:sldId id="273" r:id="rId5"/>
    <p:sldId id="274" r:id="rId6"/>
    <p:sldId id="270" r:id="rId7"/>
    <p:sldId id="286" r:id="rId8"/>
    <p:sldId id="287" r:id="rId9"/>
    <p:sldId id="275" r:id="rId10"/>
    <p:sldId id="276" r:id="rId11"/>
    <p:sldId id="277" r:id="rId12"/>
    <p:sldId id="278" r:id="rId13"/>
    <p:sldId id="283" r:id="rId14"/>
    <p:sldId id="280" r:id="rId15"/>
    <p:sldId id="282" r:id="rId16"/>
    <p:sldId id="256" r:id="rId17"/>
    <p:sldId id="285" r:id="rId18"/>
    <p:sldId id="266" r:id="rId19"/>
    <p:sldId id="267" r:id="rId20"/>
    <p:sldId id="259" r:id="rId21"/>
    <p:sldId id="263" r:id="rId22"/>
    <p:sldId id="264" r:id="rId23"/>
    <p:sldId id="265" r:id="rId24"/>
    <p:sldId id="288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Introduction" id="{649BAC73-5593-40D0-851E-F5CEB04C17AE}">
          <p14:sldIdLst>
            <p14:sldId id="269"/>
            <p14:sldId id="271"/>
            <p14:sldId id="272"/>
            <p14:sldId id="273"/>
            <p14:sldId id="274"/>
            <p14:sldId id="270"/>
          </p14:sldIdLst>
        </p14:section>
        <p14:section name="Requirements Specifications (SRS)" id="{0E4A3F55-682F-40EE-A157-506C617E70F2}">
          <p14:sldIdLst>
            <p14:sldId id="286"/>
            <p14:sldId id="287"/>
            <p14:sldId id="275"/>
            <p14:sldId id="276"/>
          </p14:sldIdLst>
        </p14:section>
        <p14:section name="Design (SDD)" id="{13C47DBC-3A13-4878-8378-7250A8687D5E}">
          <p14:sldIdLst>
            <p14:sldId id="277"/>
            <p14:sldId id="278"/>
            <p14:sldId id="283"/>
            <p14:sldId id="280"/>
            <p14:sldId id="282"/>
            <p14:sldId id="256"/>
            <p14:sldId id="285"/>
          </p14:sldIdLst>
        </p14:section>
        <p14:section name="Testing (STD)" id="{255EBFE1-D611-4305-9B8B-E0AFD65D7B4D}">
          <p14:sldIdLst>
            <p14:sldId id="266"/>
            <p14:sldId id="267"/>
            <p14:sldId id="259"/>
            <p14:sldId id="263"/>
            <p14:sldId id="264"/>
            <p14:sldId id="265"/>
            <p14:sldId id="288"/>
          </p14:sldIdLst>
        </p14:section>
        <p14:section name="Conclusion" id="{07D17BC9-499C-4B53-8E0A-89B8877B0306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2EE7D-DB85-4003-B216-6D8E8EF12BAA}" v="155" dt="2024-07-30T22:14:03.808"/>
    <p1510:client id="{5837AE87-45CD-5889-8609-9138233150A5}" v="34" dt="2024-07-30T01:19:17.259"/>
    <p1510:client id="{B56DC7B4-1E85-459F-979A-7CF7E5B0629E}" v="1812" dt="2024-07-30T02:23:24.969"/>
    <p1510:client id="{C095F499-6898-5664-9495-9766648542C7}" v="40" dt="2024-07-30T01:17:13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5C62D-943F-406D-8764-8F67A0C4D5D2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07A7D-BA08-463B-B7FC-43046BAD7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7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description from the project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55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8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Explain the images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90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71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6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Studio</a:t>
            </a:r>
          </a:p>
          <a:p>
            <a:r>
              <a:rPr lang="en-US" dirty="0"/>
              <a:t>Xcode</a:t>
            </a:r>
          </a:p>
          <a:p>
            <a:r>
              <a:rPr lang="en-US" dirty="0"/>
              <a:t>Qt Creator</a:t>
            </a:r>
          </a:p>
          <a:p>
            <a:r>
              <a:rPr lang="en-US" dirty="0"/>
              <a:t>Junit 5 for Android testing</a:t>
            </a:r>
          </a:p>
          <a:p>
            <a:r>
              <a:rPr lang="en-US" dirty="0"/>
              <a:t>Espresso for Android testing</a:t>
            </a:r>
          </a:p>
          <a:p>
            <a:r>
              <a:rPr lang="en-US" dirty="0"/>
              <a:t>SQL for databases</a:t>
            </a:r>
          </a:p>
          <a:p>
            <a:r>
              <a:rPr lang="en-US" dirty="0" err="1"/>
              <a:t>XCTest</a:t>
            </a:r>
            <a:r>
              <a:rPr lang="en-US" dirty="0"/>
              <a:t> for iOS testing</a:t>
            </a:r>
          </a:p>
          <a:p>
            <a:r>
              <a:rPr lang="en-US" dirty="0"/>
              <a:t>Jira for project management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6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the team and a brief description of everyone’s involvement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scope in SRS, SDD and STD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7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6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the feature of our app</a:t>
            </a:r>
          </a:p>
          <a:p>
            <a:endParaRPr lang="en-US"/>
          </a:p>
          <a:p>
            <a:r>
              <a:rPr lang="en-US"/>
              <a:t>Smart notifications: gives notifications based on studies of academic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48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the feasibility report from the project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65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8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3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07A7D-BA08-463B-B7FC-43046BAD7B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8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sundergrad.pitt.edu/study-lab/study-skills-tools-resources/seven-day-test-prep-plan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sendgrid.com/en-us" TargetMode="External"/><Relationship Id="rId12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hyperlink" Target="https://docs.celeryq.dev/en/main/userguide/periodic-tasks.html" TargetMode="External"/><Relationship Id="rId11" Type="http://schemas.openxmlformats.org/officeDocument/2006/relationships/hyperlink" Target="https://create.microsoft.com/en-us/template/assignment-schedule-3445dcd8-2047-4602-8056-ea5c30d95b19" TargetMode="External"/><Relationship Id="rId5" Type="http://schemas.openxmlformats.org/officeDocument/2006/relationships/hyperlink" Target="https://www.researchgate.net/figure/High-level-software-architecture-of-DSMS_fig5_332656904" TargetMode="External"/><Relationship Id="rId10" Type="http://schemas.openxmlformats.org/officeDocument/2006/relationships/hyperlink" Target="https://mystudylife.com/" TargetMode="External"/><Relationship Id="rId4" Type="http://schemas.openxmlformats.org/officeDocument/2006/relationships/hyperlink" Target="https://github.com/KatherineSantore/AssignmentTracker_Client" TargetMode="External"/><Relationship Id="rId9" Type="http://schemas.openxmlformats.org/officeDocument/2006/relationships/hyperlink" Target="https://github.com/anxalivn/Schedule-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55C2F-A78C-5A7C-0A06-EA2C0CE8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Arial Nova Cond Light" panose="020B0306020202020204" pitchFamily="34" charset="0"/>
              </a:rPr>
              <a:t>Scholarli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Graphic 4" descr="Graduation cap">
            <a:extLst>
              <a:ext uri="{FF2B5EF4-FFF2-40B4-BE49-F238E27FC236}">
                <a16:creationId xmlns:a16="http://schemas.microsoft.com/office/drawing/2014/main" id="{B67606B2-8E90-6D5C-955A-DC0420AAC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52B7CBF6-9404-C87E-3D43-19FE08A28C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7122090"/>
      </p:ext>
    </p:extLst>
  </p:cSld>
  <p:clrMapOvr>
    <a:masterClrMapping/>
  </p:clrMapOvr>
  <p:transition spd="slow" advTm="800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770AD-99C4-08F8-E859-F4A922BC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Arial Nova Cond Light" panose="020B0306020202020204" pitchFamily="34" charset="0"/>
              </a:rPr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CAD2-1F72-8140-C8E2-E765F25E0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Arial Nova Cond Light" panose="020B0306020202020204" pitchFamily="34" charset="0"/>
              </a:rPr>
              <a:t>Reliability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Availability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Security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Maintainability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Portability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Performance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9AB46E8D-BC83-FC70-8A6F-D90A6F5754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2342078"/>
      </p:ext>
    </p:extLst>
  </p:cSld>
  <p:clrMapOvr>
    <a:masterClrMapping/>
  </p:clrMapOvr>
  <p:transition spd="slow" advTm="1687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FA68E-3177-5542-8599-8E11F9BB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/>
              <a:t>System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B0D2D9-80AE-7E48-E5F3-7B43080A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389" y="1534508"/>
            <a:ext cx="7121454" cy="325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98EB19F5-10D8-D09F-2327-880914555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7015960"/>
      </p:ext>
    </p:extLst>
  </p:cSld>
  <p:clrMapOvr>
    <a:masterClrMapping/>
  </p:clrMapOvr>
  <p:transition spd="slow" advTm="1394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01B32-B070-AD01-7C3F-AEC1E926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/>
              <a:t>System Architecture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EC8DE-BBF3-0D72-CD56-847C38171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34" y="619669"/>
            <a:ext cx="5944044" cy="5618025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79FC6D03-5672-91FE-EE0A-2837382231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666049"/>
      </p:ext>
    </p:extLst>
  </p:cSld>
  <p:clrMapOvr>
    <a:masterClrMapping/>
  </p:clrMapOvr>
  <p:transition spd="slow" advTm="1465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23E4E-2E55-8C59-9A90-7A98DB7D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Arial Nova Cond Light" panose="020B0306020202020204" pitchFamily="34" charset="0"/>
              </a:rPr>
              <a:t>Decomposition Description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965EE218-B093-B019-AD59-D27F40460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2896166"/>
      </p:ext>
    </p:extLst>
  </p:cSld>
  <p:clrMapOvr>
    <a:masterClrMapping/>
  </p:clrMapOvr>
  <p:transition spd="slow" advTm="156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13617-A56E-787E-3FD2-7947A1CC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>
                <a:latin typeface="Arial Nova Cond Light" panose="020B0306020202020204" pitchFamily="34" charset="0"/>
              </a:rPr>
              <a:t>ER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B508BA-C8D3-8CF3-4E1B-F2DF9F35D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77" y="1239838"/>
            <a:ext cx="4764021" cy="4679950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047E5291-6D1F-7F1B-5ED6-4E4E383F87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7043868"/>
      </p:ext>
    </p:extLst>
  </p:cSld>
  <p:clrMapOvr>
    <a:masterClrMapping/>
  </p:clrMapOvr>
  <p:transition spd="slow" advTm="1873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13617-A56E-787E-3FD2-7947A1CC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>
                <a:latin typeface="Arial Nova Cond Light" panose="020B0306020202020204" pitchFamily="34" charset="0"/>
              </a:rPr>
              <a:t>Object Class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480E35-9023-BAA2-6DC8-92542F87B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36" y="1239838"/>
            <a:ext cx="3413104" cy="4679950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510181F6-1E01-2DB9-295F-7DE0C7866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3606448"/>
      </p:ext>
    </p:extLst>
  </p:cSld>
  <p:clrMapOvr>
    <a:masterClrMapping/>
  </p:clrMapOvr>
  <p:transition spd="slow" advTm="1384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F8F1CE-D130-C006-2700-BDD890D7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Arial Nova Cond Light" panose="020B0306020202020204" pitchFamily="34" charset="0"/>
              </a:rPr>
              <a:t>Screen Images of Scholarli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ell phone&#10;&#10;Description automatically generated">
            <a:extLst>
              <a:ext uri="{FF2B5EF4-FFF2-40B4-BE49-F238E27FC236}">
                <a16:creationId xmlns:a16="http://schemas.microsoft.com/office/drawing/2014/main" id="{CD7EA456-C48E-1321-D300-7743BA0799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64" y="2782797"/>
            <a:ext cx="3446083" cy="344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rectangular sign in with a graduation cap and a login screen&#10;&#10;Description automatically generated">
            <a:extLst>
              <a:ext uri="{FF2B5EF4-FFF2-40B4-BE49-F238E27FC236}">
                <a16:creationId xmlns:a16="http://schemas.microsoft.com/office/drawing/2014/main" id="{6FAEB348-C03A-1B14-3DA5-5C27BAE4F7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30" y="2764503"/>
            <a:ext cx="3446083" cy="344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B664D7C-49BC-C5D1-C0DC-2C2EDF6BE8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 advTm="1795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F8F1CE-D130-C006-2700-BDD890D7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Arial Nova Cond Light" panose="020B0306020202020204" pitchFamily="34" charset="0"/>
              </a:rPr>
              <a:t>Screen Images of Scholarli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2D9B356-83DE-340E-A683-FC237B1999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09" y="2704014"/>
            <a:ext cx="3655860" cy="3655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31BBC-2588-253F-62ED-83061FD53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45" y="2633509"/>
            <a:ext cx="3666745" cy="3666745"/>
          </a:xfrm>
          <a:prstGeom prst="rect">
            <a:avLst/>
          </a:prstGeom>
        </p:spPr>
      </p:pic>
      <p:pic>
        <p:nvPicPr>
          <p:cNvPr id="70" name="Audio 69">
            <a:hlinkClick r:id="" action="ppaction://media"/>
            <a:extLst>
              <a:ext uri="{FF2B5EF4-FFF2-40B4-BE49-F238E27FC236}">
                <a16:creationId xmlns:a16="http://schemas.microsoft.com/office/drawing/2014/main" id="{5AFF290D-2F20-8A9F-9690-6377FECC3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4179594"/>
      </p:ext>
    </p:extLst>
  </p:cSld>
  <p:clrMapOvr>
    <a:masterClrMapping/>
  </p:clrMapOvr>
  <p:transition spd="slow" advTm="940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23E4E-6AEC-3C36-4B34-947CA017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latin typeface="Arial Nova Cond Light" panose="020B0306020202020204" pitchFamily="34" charset="0"/>
              </a:rPr>
              <a:t>Staffing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76BAE-A8C2-BEBE-0D6B-7FD2C53A5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25288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>
                <a:latin typeface="Arial Nova Cond Light" panose="020B0306020202020204" pitchFamily="34" charset="0"/>
              </a:rPr>
              <a:t>Roles and Responsibilities</a:t>
            </a:r>
          </a:p>
          <a:p>
            <a:pPr marL="0" indent="0">
              <a:buNone/>
            </a:pPr>
            <a:endParaRPr lang="en-US" sz="2000"/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600" kern="100">
                <a:effectLst/>
                <a:latin typeface="Arial Nova Cond Light" panose="020B0306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Project Lead 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600" kern="100">
                <a:effectLst/>
                <a:latin typeface="Arial Nova Cond Light" panose="020B0306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UX/UI Designer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600" kern="100">
                <a:effectLst/>
                <a:latin typeface="Arial Nova Cond Light" panose="020B0306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Front-end Developer</a:t>
            </a:r>
            <a:endParaRPr lang="en-US" sz="2600" kern="100">
              <a:latin typeface="Arial Nova Cond Light" panose="020B0306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600" kern="100">
                <a:effectLst/>
                <a:latin typeface="Arial Nova Cond Light" panose="020B0306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Back-end Developer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600" kern="100">
                <a:effectLst/>
                <a:latin typeface="Arial Nova Cond Light" panose="020B0306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QA Tester</a:t>
            </a:r>
            <a:endParaRPr lang="en-US" sz="2600">
              <a:latin typeface="Arial Nova Cond Light" panose="020B0306020202020204" pitchFamily="34" charset="0"/>
            </a:endParaRPr>
          </a:p>
          <a:p>
            <a:pPr marL="0" indent="0">
              <a:buNone/>
            </a:pPr>
            <a:endParaRPr lang="en-US" sz="2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2E47A1-FEC1-A980-F001-BD882B032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>
                <a:latin typeface="Arial Nova Cond Light" panose="020B0306020202020204" pitchFamily="34" charset="0"/>
              </a:rPr>
              <a:t>Skillset</a:t>
            </a:r>
          </a:p>
          <a:p>
            <a:pPr marL="0" indent="0">
              <a:buNone/>
            </a:pPr>
            <a:endParaRPr lang="en-US" sz="2000">
              <a:latin typeface="Arial Nova Cond Light" panose="020B030602020202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kern="100">
                <a:effectLst/>
                <a:latin typeface="Arial Nova Cond Light" panose="020B0306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Programming Languages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kern="100">
                <a:effectLst/>
                <a:latin typeface="Arial Nova Cond Light" panose="020B0306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Mobile Development Framework: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kern="100">
                <a:effectLst/>
                <a:latin typeface="Arial Nova Cond Light" panose="020B0306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UI/UX: Sketch, Figma</a:t>
            </a:r>
            <a:endParaRPr lang="en-US" sz="2600" kern="100">
              <a:latin typeface="Arial Nova Cond Light" panose="020B0306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kern="100">
                <a:effectLst/>
                <a:latin typeface="Arial Nova Cond Light" panose="020B0306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Database Management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kern="100">
                <a:effectLst/>
                <a:latin typeface="Arial Nova Cond Light" panose="020B0306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QA Testing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>
                <a:effectLst/>
                <a:latin typeface="Arial Nova Cond Light" panose="020B0306020202020204" pitchFamily="34" charset="0"/>
                <a:ea typeface="Aptos" panose="020B0004020202020204" pitchFamily="34" charset="0"/>
              </a:rPr>
              <a:t>Project Management	</a:t>
            </a:r>
            <a:endParaRPr lang="en-US" sz="2600">
              <a:latin typeface="Arial Nova Cond Light" panose="020B0306020202020204" pitchFamily="34" charset="0"/>
            </a:endParaRP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74783771-6D97-9FEC-F7CF-DA3B71FE13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9830467"/>
      </p:ext>
    </p:extLst>
  </p:cSld>
  <p:clrMapOvr>
    <a:masterClrMapping/>
  </p:clrMapOvr>
  <p:transition spd="slow" advTm="1656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0683B-5F2B-B5D0-4EE0-2336A772F7FA}"/>
              </a:ext>
            </a:extLst>
          </p:cNvPr>
          <p:cNvSpPr txBox="1"/>
          <p:nvPr/>
        </p:nvSpPr>
        <p:spPr>
          <a:xfrm>
            <a:off x="659234" y="957447"/>
            <a:ext cx="3383280" cy="4943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latin typeface="Arial Nova Light"/>
                <a:ea typeface="+mj-ea"/>
                <a:cs typeface="+mj-cs"/>
              </a:rPr>
              <a:t>Schedule for Scholarli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FA31E0-A6BF-6CE5-7F1D-0D70847E2D4A}"/>
              </a:ext>
            </a:extLst>
          </p:cNvPr>
          <p:cNvSpPr/>
          <p:nvPr/>
        </p:nvSpPr>
        <p:spPr>
          <a:xfrm>
            <a:off x="4726257" y="3355127"/>
            <a:ext cx="6630590" cy="74594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42714C-906F-6E25-73FD-35CB94E02EA0}"/>
              </a:ext>
            </a:extLst>
          </p:cNvPr>
          <p:cNvSpPr/>
          <p:nvPr/>
        </p:nvSpPr>
        <p:spPr>
          <a:xfrm>
            <a:off x="10571735" y="3330262"/>
            <a:ext cx="124324" cy="12432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9D9CD1-82F2-44DB-2054-6809232AD483}"/>
              </a:ext>
            </a:extLst>
          </p:cNvPr>
          <p:cNvSpPr/>
          <p:nvPr/>
        </p:nvSpPr>
        <p:spPr>
          <a:xfrm>
            <a:off x="8988698" y="3330262"/>
            <a:ext cx="124324" cy="12432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16EC2F-7D1B-C4E5-9904-91F93A5F69C5}"/>
              </a:ext>
            </a:extLst>
          </p:cNvPr>
          <p:cNvSpPr/>
          <p:nvPr/>
        </p:nvSpPr>
        <p:spPr>
          <a:xfrm>
            <a:off x="7405660" y="3330262"/>
            <a:ext cx="124324" cy="12432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6397D5-A74E-D2B2-8D0D-9B65AB5FDC40}"/>
              </a:ext>
            </a:extLst>
          </p:cNvPr>
          <p:cNvSpPr/>
          <p:nvPr/>
        </p:nvSpPr>
        <p:spPr>
          <a:xfrm>
            <a:off x="5822622" y="3330262"/>
            <a:ext cx="124324" cy="12432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E4F81-FFEC-7E1D-7081-409B923B4905}"/>
              </a:ext>
            </a:extLst>
          </p:cNvPr>
          <p:cNvSpPr txBox="1"/>
          <p:nvPr/>
        </p:nvSpPr>
        <p:spPr>
          <a:xfrm>
            <a:off x="5262744" y="342280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 Nova Light" panose="020F0502020204030204" pitchFamily="34" charset="0"/>
                <a:cs typeface="Quire Sans" panose="020B0502040204020203" pitchFamily="34" charset="0"/>
              </a:rPr>
              <a:t>Milestone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8A6D9C-F9A1-4A51-C855-7027FF35F79E}"/>
              </a:ext>
            </a:extLst>
          </p:cNvPr>
          <p:cNvSpPr txBox="1"/>
          <p:nvPr/>
        </p:nvSpPr>
        <p:spPr>
          <a:xfrm>
            <a:off x="6821374" y="342135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 Nova Light" panose="020F0502020204030204" pitchFamily="34" charset="0"/>
                <a:cs typeface="Quire Sans" panose="020B0502040204020203" pitchFamily="34" charset="0"/>
              </a:rPr>
              <a:t>Milestone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AF002-B49A-00B8-6679-2E574BA57BF6}"/>
              </a:ext>
            </a:extLst>
          </p:cNvPr>
          <p:cNvSpPr txBox="1"/>
          <p:nvPr/>
        </p:nvSpPr>
        <p:spPr>
          <a:xfrm>
            <a:off x="8389461" y="343127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 Nova Light" panose="020F0502020204030204" pitchFamily="34" charset="0"/>
                <a:cs typeface="Quire Sans" panose="020B0502040204020203" pitchFamily="34" charset="0"/>
              </a:rPr>
              <a:t>Milestone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F254C-1A3E-9110-0FD3-16404934EA0A}"/>
              </a:ext>
            </a:extLst>
          </p:cNvPr>
          <p:cNvSpPr txBox="1"/>
          <p:nvPr/>
        </p:nvSpPr>
        <p:spPr>
          <a:xfrm>
            <a:off x="10034049" y="342135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 Nova Light" panose="020F0502020204030204" pitchFamily="34" charset="0"/>
                <a:cs typeface="Quire Sans" panose="020B0502040204020203" pitchFamily="34" charset="0"/>
              </a:rPr>
              <a:t>Milestone 4</a:t>
            </a:r>
          </a:p>
        </p:txBody>
      </p:sp>
      <p:pic>
        <p:nvPicPr>
          <p:cNvPr id="110" name="Audio 109">
            <a:hlinkClick r:id="" action="ppaction://media"/>
            <a:extLst>
              <a:ext uri="{FF2B5EF4-FFF2-40B4-BE49-F238E27FC236}">
                <a16:creationId xmlns:a16="http://schemas.microsoft.com/office/drawing/2014/main" id="{B28FF00E-DA7F-2101-24EC-195F25A87E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2891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870">
        <p159:morph option="byObject"/>
      </p:transition>
    </mc:Choice>
    <mc:Fallback xmlns="">
      <p:transition spd="slow" advTm="58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0"/>
                </p:tgtEl>
              </p:cMediaNode>
            </p:audio>
          </p:childTnLst>
        </p:cTn>
      </p:par>
    </p:tnLst>
    <p:bldLst>
      <p:bldP spid="3" grpId="0" build="allAtOnce"/>
      <p:bldP spid="9" grpId="0" animBg="1"/>
      <p:bldP spid="2" grpId="0"/>
      <p:bldP spid="4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9E230-F27A-FFD4-6DAF-B64B46A8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Arial Nova Cond Light" panose="020B0306020202020204" pitchFamily="34" charset="0"/>
              </a:rPr>
              <a:t>Meet the Team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BFD4D3-DF07-0D22-18E2-E29224C31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533991"/>
              </p:ext>
            </p:extLst>
          </p:nvPr>
        </p:nvGraphicFramePr>
        <p:xfrm>
          <a:off x="6417733" y="2224100"/>
          <a:ext cx="5169283" cy="242089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94830">
                  <a:extLst>
                    <a:ext uri="{9D8B030D-6E8A-4147-A177-3AD203B41FA5}">
                      <a16:colId xmlns:a16="http://schemas.microsoft.com/office/drawing/2014/main" val="112406139"/>
                    </a:ext>
                  </a:extLst>
                </a:gridCol>
                <a:gridCol w="1433354">
                  <a:extLst>
                    <a:ext uri="{9D8B030D-6E8A-4147-A177-3AD203B41FA5}">
                      <a16:colId xmlns:a16="http://schemas.microsoft.com/office/drawing/2014/main" val="3737322537"/>
                    </a:ext>
                  </a:extLst>
                </a:gridCol>
                <a:gridCol w="2141099">
                  <a:extLst>
                    <a:ext uri="{9D8B030D-6E8A-4147-A177-3AD203B41FA5}">
                      <a16:colId xmlns:a16="http://schemas.microsoft.com/office/drawing/2014/main" val="4216548996"/>
                    </a:ext>
                  </a:extLst>
                </a:gridCol>
              </a:tblGrid>
              <a:tr h="798171"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Juan Rodriguez</a:t>
                      </a:r>
                      <a:endParaRPr lang="en-US" sz="2200">
                        <a:latin typeface="Arial Nova Cond Light" panose="020B0306020202020204" pitchFamily="34" charset="0"/>
                      </a:endParaRPr>
                    </a:p>
                  </a:txBody>
                  <a:tcPr marL="98947" marR="98947" marT="49473" marB="49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Kevin Tran</a:t>
                      </a:r>
                      <a:endParaRPr lang="en-US" sz="2200">
                        <a:latin typeface="Arial Nova Cond Light" panose="020B0306020202020204" pitchFamily="34" charset="0"/>
                      </a:endParaRPr>
                    </a:p>
                  </a:txBody>
                  <a:tcPr marL="98947" marR="98947" marT="49473" marB="49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Thau </a:t>
                      </a:r>
                    </a:p>
                    <a:p>
                      <a:pPr algn="ctr"/>
                      <a:r>
                        <a:rPr lang="en-US" sz="2200"/>
                        <a:t>Tran-Nguyen</a:t>
                      </a:r>
                      <a:endParaRPr lang="en-US" sz="2200">
                        <a:latin typeface="Arial Nova Cond Light" panose="020B0306020202020204" pitchFamily="34" charset="0"/>
                      </a:endParaRPr>
                    </a:p>
                  </a:txBody>
                  <a:tcPr marL="98947" marR="98947" marT="49473" marB="49473" anchor="ctr"/>
                </a:tc>
                <a:extLst>
                  <a:ext uri="{0D108BD9-81ED-4DB2-BD59-A6C34878D82A}">
                    <a16:rowId xmlns:a16="http://schemas.microsoft.com/office/drawing/2014/main" val="1856318275"/>
                  </a:ext>
                </a:extLst>
              </a:tr>
              <a:tr h="1622728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900" b="1"/>
                        <a:t>Computer </a:t>
                      </a:r>
                      <a:endParaRPr lang="en-US" sz="1900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900" b="1"/>
                        <a:t>Science</a:t>
                      </a:r>
                    </a:p>
                    <a:p>
                      <a:pPr algn="ctr"/>
                      <a:endParaRPr lang="en-US" sz="1900"/>
                    </a:p>
                  </a:txBody>
                  <a:tcPr marL="98947" marR="98947" marT="49473" marB="49473"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900" b="1"/>
                        <a:t>Computer Science</a:t>
                      </a:r>
                    </a:p>
                    <a:p>
                      <a:pPr algn="ctr"/>
                      <a:endParaRPr lang="en-US" sz="1900"/>
                    </a:p>
                  </a:txBody>
                  <a:tcPr marL="98947" marR="98947" marT="49473" marB="494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/>
                        <a:t>Electrical Engineering</a:t>
                      </a:r>
                    </a:p>
                    <a:p>
                      <a:pPr algn="ctr"/>
                      <a:endParaRPr lang="en-US" sz="1900"/>
                    </a:p>
                  </a:txBody>
                  <a:tcPr marL="98947" marR="98947" marT="49473" marB="49473" anchor="ctr"/>
                </a:tc>
                <a:extLst>
                  <a:ext uri="{0D108BD9-81ED-4DB2-BD59-A6C34878D82A}">
                    <a16:rowId xmlns:a16="http://schemas.microsoft.com/office/drawing/2014/main" val="3219628393"/>
                  </a:ext>
                </a:extLst>
              </a:tr>
            </a:tbl>
          </a:graphicData>
        </a:graphic>
      </p:graphicFrame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ED683DAD-D747-AE23-0758-C41036DAD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5988949"/>
      </p:ext>
    </p:extLst>
  </p:cSld>
  <p:clrMapOvr>
    <a:masterClrMapping/>
  </p:clrMapOvr>
  <p:transition spd="slow" advTm="977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FA31E0-A6BF-6CE5-7F1D-0D70847E2D4A}"/>
              </a:ext>
            </a:extLst>
          </p:cNvPr>
          <p:cNvSpPr/>
          <p:nvPr/>
        </p:nvSpPr>
        <p:spPr>
          <a:xfrm>
            <a:off x="0" y="3360420"/>
            <a:ext cx="12192000" cy="13716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42714C-906F-6E25-73FD-35CB94E02EA0}"/>
              </a:ext>
            </a:extLst>
          </p:cNvPr>
          <p:cNvSpPr/>
          <p:nvPr/>
        </p:nvSpPr>
        <p:spPr>
          <a:xfrm>
            <a:off x="1356670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9D9CD1-82F2-44DB-2054-6809232AD483}"/>
              </a:ext>
            </a:extLst>
          </p:cNvPr>
          <p:cNvSpPr/>
          <p:nvPr/>
        </p:nvSpPr>
        <p:spPr>
          <a:xfrm>
            <a:off x="1356670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16EC2F-7D1B-C4E5-9904-91F93A5F69C5}"/>
              </a:ext>
            </a:extLst>
          </p:cNvPr>
          <p:cNvSpPr/>
          <p:nvPr/>
        </p:nvSpPr>
        <p:spPr>
          <a:xfrm>
            <a:off x="1356670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6397D5-A74E-D2B2-8D0D-9B65AB5FDC40}"/>
              </a:ext>
            </a:extLst>
          </p:cNvPr>
          <p:cNvSpPr/>
          <p:nvPr/>
        </p:nvSpPr>
        <p:spPr>
          <a:xfrm>
            <a:off x="1356670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F3E9B-1E53-FE23-DA62-F96021614EF3}"/>
              </a:ext>
            </a:extLst>
          </p:cNvPr>
          <p:cNvSpPr txBox="1"/>
          <p:nvPr/>
        </p:nvSpPr>
        <p:spPr>
          <a:xfrm>
            <a:off x="1565008" y="3543300"/>
            <a:ext cx="158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Milestone 1: </a:t>
            </a:r>
          </a:p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Week 1 - 2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5C8D5A-D470-6552-951A-0712F94707A8}"/>
              </a:ext>
            </a:extLst>
          </p:cNvPr>
          <p:cNvSpPr txBox="1"/>
          <p:nvPr/>
        </p:nvSpPr>
        <p:spPr>
          <a:xfrm>
            <a:off x="4093721" y="0"/>
            <a:ext cx="400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 Nova Light" panose="020B0304020202020204" pitchFamily="34" charset="0"/>
              </a:rPr>
              <a:t>Schedule for Scholarli</a:t>
            </a:r>
          </a:p>
        </p:txBody>
      </p:sp>
      <p:pic>
        <p:nvPicPr>
          <p:cNvPr id="92" name="Audio 91">
            <a:hlinkClick r:id="" action="ppaction://media"/>
            <a:extLst>
              <a:ext uri="{FF2B5EF4-FFF2-40B4-BE49-F238E27FC236}">
                <a16:creationId xmlns:a16="http://schemas.microsoft.com/office/drawing/2014/main" id="{06A77D1C-AFF5-D43A-0860-78A01A2941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818409"/>
      </p:ext>
    </p:extLst>
  </p:cSld>
  <p:clrMapOvr>
    <a:masterClrMapping/>
  </p:clrMapOvr>
  <p:transition spd="slow" advTm="209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FA31E0-A6BF-6CE5-7F1D-0D70847E2D4A}"/>
              </a:ext>
            </a:extLst>
          </p:cNvPr>
          <p:cNvSpPr/>
          <p:nvPr/>
        </p:nvSpPr>
        <p:spPr>
          <a:xfrm>
            <a:off x="0" y="3360420"/>
            <a:ext cx="12192000" cy="13716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42714C-906F-6E25-73FD-35CB94E02EA0}"/>
              </a:ext>
            </a:extLst>
          </p:cNvPr>
          <p:cNvSpPr/>
          <p:nvPr/>
        </p:nvSpPr>
        <p:spPr>
          <a:xfrm>
            <a:off x="1356670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9D9CD1-82F2-44DB-2054-6809232AD483}"/>
              </a:ext>
            </a:extLst>
          </p:cNvPr>
          <p:cNvSpPr/>
          <p:nvPr/>
        </p:nvSpPr>
        <p:spPr>
          <a:xfrm>
            <a:off x="1356670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16EC2F-7D1B-C4E5-9904-91F93A5F69C5}"/>
              </a:ext>
            </a:extLst>
          </p:cNvPr>
          <p:cNvSpPr/>
          <p:nvPr/>
        </p:nvSpPr>
        <p:spPr>
          <a:xfrm>
            <a:off x="3952725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6397D5-A74E-D2B2-8D0D-9B65AB5FDC40}"/>
              </a:ext>
            </a:extLst>
          </p:cNvPr>
          <p:cNvSpPr/>
          <p:nvPr/>
        </p:nvSpPr>
        <p:spPr>
          <a:xfrm>
            <a:off x="3952725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F3E9B-1E53-FE23-DA62-F96021614EF3}"/>
              </a:ext>
            </a:extLst>
          </p:cNvPr>
          <p:cNvSpPr txBox="1"/>
          <p:nvPr/>
        </p:nvSpPr>
        <p:spPr>
          <a:xfrm>
            <a:off x="1565008" y="3543300"/>
            <a:ext cx="158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Milestone 1: </a:t>
            </a:r>
          </a:p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Week 1 - 2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059A1-3C16-BA60-BB60-354A697E4268}"/>
              </a:ext>
            </a:extLst>
          </p:cNvPr>
          <p:cNvSpPr txBox="1"/>
          <p:nvPr/>
        </p:nvSpPr>
        <p:spPr>
          <a:xfrm>
            <a:off x="4161063" y="3543300"/>
            <a:ext cx="158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Milestone 2: </a:t>
            </a:r>
          </a:p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Week 3 - 6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623BD-F4A9-0600-955C-7221D86D7917}"/>
              </a:ext>
            </a:extLst>
          </p:cNvPr>
          <p:cNvSpPr txBox="1"/>
          <p:nvPr/>
        </p:nvSpPr>
        <p:spPr>
          <a:xfrm>
            <a:off x="4093721" y="0"/>
            <a:ext cx="400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 Nova Light" panose="020B0304020202020204" pitchFamily="34" charset="0"/>
              </a:rPr>
              <a:t>Schedule for Scholarli</a:t>
            </a:r>
          </a:p>
        </p:txBody>
      </p:sp>
      <p:pic>
        <p:nvPicPr>
          <p:cNvPr id="74" name="Audio 73">
            <a:hlinkClick r:id="" action="ppaction://media"/>
            <a:extLst>
              <a:ext uri="{FF2B5EF4-FFF2-40B4-BE49-F238E27FC236}">
                <a16:creationId xmlns:a16="http://schemas.microsoft.com/office/drawing/2014/main" id="{EF4B0122-7FC2-7B4A-E587-ECB8FFB20E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37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81"/>
    </mc:Choice>
    <mc:Fallback xmlns="">
      <p:transition spd="slow" advTm="22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FA31E0-A6BF-6CE5-7F1D-0D70847E2D4A}"/>
              </a:ext>
            </a:extLst>
          </p:cNvPr>
          <p:cNvSpPr/>
          <p:nvPr/>
        </p:nvSpPr>
        <p:spPr>
          <a:xfrm>
            <a:off x="0" y="3360420"/>
            <a:ext cx="12192000" cy="13716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42714C-906F-6E25-73FD-35CB94E02EA0}"/>
              </a:ext>
            </a:extLst>
          </p:cNvPr>
          <p:cNvSpPr/>
          <p:nvPr/>
        </p:nvSpPr>
        <p:spPr>
          <a:xfrm>
            <a:off x="1356670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9D9CD1-82F2-44DB-2054-6809232AD483}"/>
              </a:ext>
            </a:extLst>
          </p:cNvPr>
          <p:cNvSpPr/>
          <p:nvPr/>
        </p:nvSpPr>
        <p:spPr>
          <a:xfrm>
            <a:off x="6757118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16EC2F-7D1B-C4E5-9904-91F93A5F69C5}"/>
              </a:ext>
            </a:extLst>
          </p:cNvPr>
          <p:cNvSpPr/>
          <p:nvPr/>
        </p:nvSpPr>
        <p:spPr>
          <a:xfrm>
            <a:off x="3952725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6397D5-A74E-D2B2-8D0D-9B65AB5FDC40}"/>
              </a:ext>
            </a:extLst>
          </p:cNvPr>
          <p:cNvSpPr/>
          <p:nvPr/>
        </p:nvSpPr>
        <p:spPr>
          <a:xfrm>
            <a:off x="6757118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F3E9B-1E53-FE23-DA62-F96021614EF3}"/>
              </a:ext>
            </a:extLst>
          </p:cNvPr>
          <p:cNvSpPr txBox="1"/>
          <p:nvPr/>
        </p:nvSpPr>
        <p:spPr>
          <a:xfrm>
            <a:off x="1565008" y="3543300"/>
            <a:ext cx="158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Milestone 1: </a:t>
            </a:r>
          </a:p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Week 1 - 2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059A1-3C16-BA60-BB60-354A697E4268}"/>
              </a:ext>
            </a:extLst>
          </p:cNvPr>
          <p:cNvSpPr txBox="1"/>
          <p:nvPr/>
        </p:nvSpPr>
        <p:spPr>
          <a:xfrm>
            <a:off x="4161063" y="3543300"/>
            <a:ext cx="158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Milestone 2: </a:t>
            </a:r>
          </a:p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Week 3 - 6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623BD-F4A9-0600-955C-7221D86D7917}"/>
              </a:ext>
            </a:extLst>
          </p:cNvPr>
          <p:cNvSpPr txBox="1"/>
          <p:nvPr/>
        </p:nvSpPr>
        <p:spPr>
          <a:xfrm>
            <a:off x="4093721" y="0"/>
            <a:ext cx="400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 Nova Light" panose="020B0304020202020204" pitchFamily="34" charset="0"/>
              </a:rPr>
              <a:t>Schedule for Scholarli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435FD-DD29-7718-7E38-D12A09463B6F}"/>
              </a:ext>
            </a:extLst>
          </p:cNvPr>
          <p:cNvSpPr txBox="1"/>
          <p:nvPr/>
        </p:nvSpPr>
        <p:spPr>
          <a:xfrm>
            <a:off x="6871418" y="3543300"/>
            <a:ext cx="158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Milestone 3: </a:t>
            </a:r>
          </a:p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Week 7 - 10</a:t>
            </a:r>
          </a:p>
        </p:txBody>
      </p:sp>
      <p:pic>
        <p:nvPicPr>
          <p:cNvPr id="74" name="Audio 73">
            <a:hlinkClick r:id="" action="ppaction://media"/>
            <a:extLst>
              <a:ext uri="{FF2B5EF4-FFF2-40B4-BE49-F238E27FC236}">
                <a16:creationId xmlns:a16="http://schemas.microsoft.com/office/drawing/2014/main" id="{33C9022E-2CA8-665F-86A2-8A53ABD331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81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6"/>
    </mc:Choice>
    <mc:Fallback xmlns="">
      <p:transition spd="slow" advTm="17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10" grpId="0" uiExpan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FA31E0-A6BF-6CE5-7F1D-0D70847E2D4A}"/>
              </a:ext>
            </a:extLst>
          </p:cNvPr>
          <p:cNvSpPr/>
          <p:nvPr/>
        </p:nvSpPr>
        <p:spPr>
          <a:xfrm>
            <a:off x="0" y="3360420"/>
            <a:ext cx="12192000" cy="13716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42714C-906F-6E25-73FD-35CB94E02EA0}"/>
              </a:ext>
            </a:extLst>
          </p:cNvPr>
          <p:cNvSpPr/>
          <p:nvPr/>
        </p:nvSpPr>
        <p:spPr>
          <a:xfrm>
            <a:off x="1356670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9D9CD1-82F2-44DB-2054-6809232AD483}"/>
              </a:ext>
            </a:extLst>
          </p:cNvPr>
          <p:cNvSpPr/>
          <p:nvPr/>
        </p:nvSpPr>
        <p:spPr>
          <a:xfrm>
            <a:off x="6757118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16EC2F-7D1B-C4E5-9904-91F93A5F69C5}"/>
              </a:ext>
            </a:extLst>
          </p:cNvPr>
          <p:cNvSpPr/>
          <p:nvPr/>
        </p:nvSpPr>
        <p:spPr>
          <a:xfrm>
            <a:off x="3952725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6397D5-A74E-D2B2-8D0D-9B65AB5FDC40}"/>
              </a:ext>
            </a:extLst>
          </p:cNvPr>
          <p:cNvSpPr/>
          <p:nvPr/>
        </p:nvSpPr>
        <p:spPr>
          <a:xfrm>
            <a:off x="9825851" y="3314700"/>
            <a:ext cx="228600" cy="2286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F3E9B-1E53-FE23-DA62-F96021614EF3}"/>
              </a:ext>
            </a:extLst>
          </p:cNvPr>
          <p:cNvSpPr txBox="1"/>
          <p:nvPr/>
        </p:nvSpPr>
        <p:spPr>
          <a:xfrm>
            <a:off x="1565008" y="3543300"/>
            <a:ext cx="158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Milestone 1: </a:t>
            </a:r>
          </a:p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Week 1 - 2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059A1-3C16-BA60-BB60-354A697E4268}"/>
              </a:ext>
            </a:extLst>
          </p:cNvPr>
          <p:cNvSpPr txBox="1"/>
          <p:nvPr/>
        </p:nvSpPr>
        <p:spPr>
          <a:xfrm>
            <a:off x="4161063" y="3543300"/>
            <a:ext cx="158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Milestone 2: </a:t>
            </a:r>
          </a:p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Week 3 - 6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623BD-F4A9-0600-955C-7221D86D7917}"/>
              </a:ext>
            </a:extLst>
          </p:cNvPr>
          <p:cNvSpPr txBox="1"/>
          <p:nvPr/>
        </p:nvSpPr>
        <p:spPr>
          <a:xfrm>
            <a:off x="4093721" y="0"/>
            <a:ext cx="400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 Nova Light" panose="020B0304020202020204" pitchFamily="34" charset="0"/>
              </a:rPr>
              <a:t>Schedule for Scholarli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435FD-DD29-7718-7E38-D12A09463B6F}"/>
              </a:ext>
            </a:extLst>
          </p:cNvPr>
          <p:cNvSpPr txBox="1"/>
          <p:nvPr/>
        </p:nvSpPr>
        <p:spPr>
          <a:xfrm>
            <a:off x="6871418" y="3543300"/>
            <a:ext cx="158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Milestone 3: </a:t>
            </a:r>
          </a:p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Week 7 - 10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3ECE3-8DA1-64E0-7DEB-62C249F303E4}"/>
              </a:ext>
            </a:extLst>
          </p:cNvPr>
          <p:cNvSpPr txBox="1"/>
          <p:nvPr/>
        </p:nvSpPr>
        <p:spPr>
          <a:xfrm>
            <a:off x="10054451" y="3543300"/>
            <a:ext cx="1652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Milestone 4: </a:t>
            </a:r>
          </a:p>
          <a:p>
            <a:pPr algn="ctr"/>
            <a:r>
              <a:rPr lang="en-US" sz="2000">
                <a:latin typeface="Arial Nova Light" panose="020F0502020204030204" pitchFamily="34" charset="0"/>
                <a:cs typeface="Quire Sans" panose="020B0502040204020203" pitchFamily="34" charset="0"/>
              </a:rPr>
              <a:t>Week 11 - 12</a:t>
            </a:r>
          </a:p>
        </p:txBody>
      </p: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A239EBA2-A4DA-DA89-57D2-61B89BC7DC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98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3"/>
    </mc:Choice>
    <mc:Fallback xmlns="">
      <p:transition spd="slow" advTm="14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  <p:bldLst>
      <p:bldP spid="8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890F-F183-C9D0-185E-C2695328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Nova Cond Light" panose="020B0306020202020204" pitchFamily="34" charset="0"/>
              </a:rPr>
              <a:t>Tools for Development and Testing</a:t>
            </a:r>
          </a:p>
        </p:txBody>
      </p:sp>
      <p:pic>
        <p:nvPicPr>
          <p:cNvPr id="1026" name="Picture 2" descr="androidstudio&quot; Icon - Download for free – Iconduck">
            <a:extLst>
              <a:ext uri="{FF2B5EF4-FFF2-40B4-BE49-F238E27FC236}">
                <a16:creationId xmlns:a16="http://schemas.microsoft.com/office/drawing/2014/main" id="{CCB2A928-B53D-AD8F-B8CA-93656F3D8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4" y="3044950"/>
            <a:ext cx="1864495" cy="18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code - Wikipedia">
            <a:extLst>
              <a:ext uri="{FF2B5EF4-FFF2-40B4-BE49-F238E27FC236}">
                <a16:creationId xmlns:a16="http://schemas.microsoft.com/office/drawing/2014/main" id="{33B21B7C-89AD-D7A9-1742-F4131E08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627" y="1485158"/>
            <a:ext cx="2098092" cy="21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FCEEC1-10D1-27F8-FF60-7B7C9F29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64892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Unit – About">
            <a:extLst>
              <a:ext uri="{FF2B5EF4-FFF2-40B4-BE49-F238E27FC236}">
                <a16:creationId xmlns:a16="http://schemas.microsoft.com/office/drawing/2014/main" id="{E208552B-7DA2-0B43-234C-230F489C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7" y="5167311"/>
            <a:ext cx="4996353" cy="15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spresso | Android Developers">
            <a:extLst>
              <a:ext uri="{FF2B5EF4-FFF2-40B4-BE49-F238E27FC236}">
                <a16:creationId xmlns:a16="http://schemas.microsoft.com/office/drawing/2014/main" id="{D49CE780-F7F4-F499-5F30-3906011FE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88" y="3888263"/>
            <a:ext cx="2526412" cy="29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644EA4B-78A8-8762-712C-688CB17F0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28" y="3535761"/>
            <a:ext cx="3149858" cy="13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asily manage accessibility attributes and accessing UI elements with XCTest  on iOS | by Sukhrob Khakimov | Inside Super Dispatch | Medium">
            <a:extLst>
              <a:ext uri="{FF2B5EF4-FFF2-40B4-BE49-F238E27FC236}">
                <a16:creationId xmlns:a16="http://schemas.microsoft.com/office/drawing/2014/main" id="{CBE9E0C0-C636-DDC4-A170-45BEF81B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46" y="1365450"/>
            <a:ext cx="2495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B9C1312-A533-20B9-EE25-80725D3BC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677" y="1887661"/>
            <a:ext cx="4029391" cy="188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10F962F8-F60C-5206-0336-EC578E5D9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4890999"/>
      </p:ext>
    </p:extLst>
  </p:cSld>
  <p:clrMapOvr>
    <a:masterClrMapping/>
  </p:clrMapOvr>
  <p:transition spd="slow" advTm="282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A6762-4CEE-EA63-AFBF-EFC2DE91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AA1C4-25D5-944F-F573-B6387B030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903449"/>
            <a:ext cx="4252186" cy="3581853"/>
          </a:xfrm>
        </p:spPr>
        <p:txBody>
          <a:bodyPr anchor="ctr">
            <a:normAutofit fontScale="85000" lnSpcReduction="10000"/>
          </a:bodyPr>
          <a:lstStyle/>
          <a:p>
            <a:pPr marL="0" marR="0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https://github.com/KatherineSantore/AssignmentTracker_Client</a:t>
            </a:r>
            <a:endParaRPr lang="en-US" sz="1800">
              <a:solidFill>
                <a:srgbClr val="0070C0"/>
              </a:solidFill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https://www.researchgate.net/figure/High-level-software-architecture-of-DSMS_fig5_332656904</a:t>
            </a:r>
            <a:endParaRPr lang="en-US" sz="1800" u="sng">
              <a:solidFill>
                <a:srgbClr val="0070C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8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Celery task scheduler: </a:t>
            </a:r>
            <a:r>
              <a:rPr lang="en-US" sz="1800" u="sng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https://docs.celeryq.dev/en/main/userguide/periodic-tasks.html</a:t>
            </a:r>
            <a:endParaRPr lang="en-US" sz="1800">
              <a:solidFill>
                <a:srgbClr val="0070C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8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SendGrid email API:</a:t>
            </a:r>
            <a:r>
              <a:rPr lang="en-US" sz="180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sng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https://sendgrid.com/en-us</a:t>
            </a:r>
            <a:endParaRPr lang="en-US" sz="1800">
              <a:solidFill>
                <a:srgbClr val="0070C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8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When and how to study for a quiz or test: </a:t>
            </a:r>
            <a:r>
              <a:rPr lang="en-US" sz="1800" u="sng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https://www.asundergrad.pitt.edu/study-lab/study-skills-tools-resources/seven-day-test-prep-plan</a:t>
            </a:r>
            <a:endParaRPr lang="en-US" sz="1800">
              <a:solidFill>
                <a:srgbClr val="0070C0"/>
              </a:solidFill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072A8D-278A-EA8A-8675-6C5835AA158F}"/>
              </a:ext>
            </a:extLst>
          </p:cNvPr>
          <p:cNvSpPr txBox="1">
            <a:spLocks/>
          </p:cNvSpPr>
          <p:nvPr/>
        </p:nvSpPr>
        <p:spPr>
          <a:xfrm>
            <a:off x="6093822" y="2805880"/>
            <a:ext cx="4252186" cy="3679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/>
            <a:r>
              <a:rPr lang="en-US" sz="18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Schedule IT:</a:t>
            </a:r>
            <a:r>
              <a:rPr lang="en-US" sz="180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sng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https://github.com/anxalivn/Schedule-IT</a:t>
            </a:r>
            <a:endParaRPr lang="en-US" sz="1800">
              <a:solidFill>
                <a:srgbClr val="0070C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myHomework</a:t>
            </a:r>
            <a:r>
              <a:rPr lang="en-US" sz="18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App: </a:t>
            </a:r>
            <a:r>
              <a:rPr lang="en-US" sz="180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https://myhomeworkapp.com/</a:t>
            </a:r>
            <a:endParaRPr lang="en-US" sz="180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Notion: </a:t>
            </a:r>
            <a:r>
              <a:rPr lang="en-US" sz="180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https://www.notion.so/templates/assignment-tracker-2 </a:t>
            </a:r>
            <a:endParaRPr lang="en-US" sz="180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8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MYSTUDYLIFE: </a:t>
            </a:r>
            <a:r>
              <a:rPr lang="en-US" sz="1800" u="sng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https://mystudylife.com/</a:t>
            </a:r>
            <a:endParaRPr lang="en-US" sz="1800">
              <a:solidFill>
                <a:srgbClr val="0070C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8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Excel Assignment Schedule: </a:t>
            </a:r>
            <a:r>
              <a:rPr lang="en-US" sz="1800" u="sng">
                <a:solidFill>
                  <a:srgbClr val="0070C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https://create.microsoft.com/en-us/template/assignment-schedule-3445dcd8-2047-4602-8056-ea5c30d95b19</a:t>
            </a:r>
            <a:endParaRPr lang="en-US" sz="1800">
              <a:solidFill>
                <a:srgbClr val="0070C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91B96A2E-B373-F542-8755-082FE43F2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6650449"/>
      </p:ext>
    </p:extLst>
  </p:cSld>
  <p:clrMapOvr>
    <a:masterClrMapping/>
  </p:clrMapOvr>
  <p:transition spd="slow" advTm="688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543BA-D117-7F6D-B84D-F24AEB1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rial Nova Cond Light" panose="020B0306020202020204" pitchFamily="34" charset="0"/>
              </a:rPr>
              <a:t>Mission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07A5-845B-E026-6B80-FAA643A35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latin typeface="Quire Sans" panose="020B0502040400020003" pitchFamily="34" charset="0"/>
                <a:cs typeface="Quire Sans" panose="020B0502040400020003" pitchFamily="34" charset="0"/>
              </a:rPr>
              <a:t>Scholarli is a mobile application tasked with providing user with a new and efficient way to organize their semester assignments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1CD19423-FF58-51C0-D90F-C74581B1E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0732523"/>
      </p:ext>
    </p:extLst>
  </p:cSld>
  <p:clrMapOvr>
    <a:masterClrMapping/>
  </p:clrMapOvr>
  <p:transition spd="slow" advTm="1561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D8458-12DB-FE41-64C8-7B525BC6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rial Nova Cond Light" panose="020B0306020202020204" pitchFamily="34" charset="0"/>
              </a:rPr>
              <a:t>The Problem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5E16B-1048-BAFB-A40D-A2D02C2DF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Arial Nova Cond Light" panose="020B0306020202020204" pitchFamily="34" charset="0"/>
                <a:cs typeface="Quire Sans" panose="020B0502040400020003" pitchFamily="34" charset="0"/>
              </a:rPr>
              <a:t>Lacks the function to organize by semester</a:t>
            </a:r>
          </a:p>
          <a:p>
            <a:r>
              <a:rPr lang="en-US" sz="2400">
                <a:latin typeface="Arial Nova Cond Light" panose="020B0306020202020204" pitchFamily="34" charset="0"/>
                <a:cs typeface="Quire Sans" panose="020B0502040400020003" pitchFamily="34" charset="0"/>
              </a:rPr>
              <a:t>Lacks notifications</a:t>
            </a:r>
          </a:p>
          <a:p>
            <a:r>
              <a:rPr lang="en-US" sz="2400">
                <a:latin typeface="Arial Nova Cond Light" panose="020B0306020202020204" pitchFamily="34" charset="0"/>
                <a:cs typeface="Quire Sans" panose="020B0502040400020003" pitchFamily="34" charset="0"/>
              </a:rPr>
              <a:t>Lacks student customization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699D52B3-6E82-566B-D8C5-8251343D2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5718153"/>
      </p:ext>
    </p:extLst>
  </p:cSld>
  <p:clrMapOvr>
    <a:masterClrMapping/>
  </p:clrMapOvr>
  <p:transition spd="slow" advTm="177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89FC4-7C8E-F88D-BB4E-1BC0FBD9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rial Nova Cond Light" panose="020B0306020202020204" pitchFamily="34" charset="0"/>
              </a:rPr>
              <a:t>The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F7A4C-0E8C-36E6-CBE0-89E6537C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Arial Nova Cond Light" panose="020B0306020202020204" pitchFamily="34" charset="0"/>
                <a:cs typeface="Quire Sans" panose="020B0502040400020003" pitchFamily="34" charset="0"/>
              </a:rPr>
              <a:t>Cross Platform (Android, iOS, Web, etc.)</a:t>
            </a:r>
          </a:p>
          <a:p>
            <a:r>
              <a:rPr lang="en-US" sz="2400">
                <a:latin typeface="Arial Nova Cond Light" panose="020B0306020202020204" pitchFamily="34" charset="0"/>
                <a:cs typeface="Quire Sans" panose="020B0502040400020003" pitchFamily="34" charset="0"/>
              </a:rPr>
              <a:t>Semester Based</a:t>
            </a:r>
          </a:p>
          <a:p>
            <a:r>
              <a:rPr lang="en-US" sz="2400">
                <a:latin typeface="Arial Nova Cond Light" panose="020B0306020202020204" pitchFamily="34" charset="0"/>
                <a:cs typeface="Quire Sans" panose="020B0502040400020003" pitchFamily="34" charset="0"/>
              </a:rPr>
              <a:t>Simple</a:t>
            </a:r>
          </a:p>
          <a:p>
            <a:r>
              <a:rPr lang="en-US" sz="2400">
                <a:latin typeface="Arial Nova Cond Light" panose="020B0306020202020204" pitchFamily="34" charset="0"/>
                <a:cs typeface="Quire Sans" panose="020B0502040400020003" pitchFamily="34" charset="0"/>
              </a:rPr>
              <a:t>Smart Notifications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8B4A0EF8-67DA-3661-020A-D24FD7FD8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9572433"/>
      </p:ext>
    </p:extLst>
  </p:cSld>
  <p:clrMapOvr>
    <a:masterClrMapping/>
  </p:clrMapOvr>
  <p:transition spd="slow" advTm="2041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346DA-C7CD-69E1-B46E-FD656EE32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Arial Nova Cond Light" panose="020B0306020202020204" pitchFamily="34" charset="0"/>
              </a:rPr>
              <a:t>Feasibility Report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B6B7-71CF-7276-929B-5CACE1F4D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Arial Nova Cond Light" panose="020B0306020202020204" pitchFamily="34" charset="0"/>
              </a:rPr>
              <a:t>Existing assignment trackers and methods are not efficient and organized enough:</a:t>
            </a:r>
          </a:p>
          <a:p>
            <a:pPr marL="0" indent="0">
              <a:buNone/>
            </a:pPr>
            <a:endParaRPr lang="en-US">
              <a:latin typeface="Arial Nova Cond Light" panose="020B0306020202020204" pitchFamily="34" charset="0"/>
            </a:endParaRPr>
          </a:p>
          <a:p>
            <a:r>
              <a:rPr lang="en-US">
                <a:latin typeface="Arial Nova Cond Light" panose="020B0306020202020204" pitchFamily="34" charset="0"/>
              </a:rPr>
              <a:t>Canvas</a:t>
            </a:r>
          </a:p>
          <a:p>
            <a:r>
              <a:rPr lang="en-US">
                <a:latin typeface="Arial Nova Cond Light" panose="020B0306020202020204" pitchFamily="34" charset="0"/>
              </a:rPr>
              <a:t>Excel Sheet</a:t>
            </a:r>
          </a:p>
          <a:p>
            <a:r>
              <a:rPr lang="en-US" err="1">
                <a:latin typeface="Arial Nova Cond Light" panose="020B0306020202020204" pitchFamily="34" charset="0"/>
              </a:rPr>
              <a:t>MyStudyLife</a:t>
            </a:r>
            <a:endParaRPr lang="en-US">
              <a:latin typeface="Arial Nova Cond Light" panose="020B0306020202020204" pitchFamily="34" charset="0"/>
            </a:endParaRPr>
          </a:p>
          <a:p>
            <a:r>
              <a:rPr lang="en-US">
                <a:latin typeface="Arial Nova Cond Light" panose="020B0306020202020204" pitchFamily="34" charset="0"/>
              </a:rPr>
              <a:t>Notion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305EC518-5213-953D-565B-12007E06F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5618378"/>
      </p:ext>
    </p:extLst>
  </p:cSld>
  <p:clrMapOvr>
    <a:masterClrMapping/>
  </p:clrMapOvr>
  <p:transition spd="slow" advTm="210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3A940-488F-56F1-9E2F-638F86AE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Arial Nova Cond Light" panose="020B030602020202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108F-71B8-1F4E-4A84-464638CA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Arial Nova Cond Light" panose="020B0306020202020204" pitchFamily="34" charset="0"/>
              </a:rPr>
              <a:t>Registration and Login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Semester Page, View Semester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Display All Course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Add/Delete Course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Add/Edit/Delete Assignments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Notifications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D228571A-04FF-980A-C722-24F88B61F6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8540695"/>
      </p:ext>
    </p:extLst>
  </p:cSld>
  <p:clrMapOvr>
    <a:masterClrMapping/>
  </p:clrMapOvr>
  <p:transition spd="slow" advTm="1602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E2ADB-47DD-0AF8-B6F3-0B4CB9BF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latin typeface="Arial Nova Cond Light" panose="020B0306020202020204" pitchFamily="34" charset="0"/>
              </a:rPr>
              <a:t>Hardware and Software Interface</a:t>
            </a:r>
            <a:endParaRPr lang="en-US" sz="6600" kern="1200">
              <a:solidFill>
                <a:schemeClr val="tx1"/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5" name="Picture 4" descr="Cell phone in front of a blue background">
            <a:extLst>
              <a:ext uri="{FF2B5EF4-FFF2-40B4-BE49-F238E27FC236}">
                <a16:creationId xmlns:a16="http://schemas.microsoft.com/office/drawing/2014/main" id="{E26CC621-7554-D81C-3F99-142BB9F18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6" b="8598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7" name="Picture 6" descr="Laptop open on desk at night">
            <a:extLst>
              <a:ext uri="{FF2B5EF4-FFF2-40B4-BE49-F238E27FC236}">
                <a16:creationId xmlns:a16="http://schemas.microsoft.com/office/drawing/2014/main" id="{E12E032E-5792-971D-9DD5-C5FED115F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r="3" b="3"/>
          <a:stretch/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FB75D6AD-22D9-1121-631A-B646489C0E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0417442"/>
      </p:ext>
    </p:extLst>
  </p:cSld>
  <p:clrMapOvr>
    <a:masterClrMapping/>
  </p:clrMapOvr>
  <p:transition spd="slow" advTm="1298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4AE99-5A77-22D1-66A4-9939D8BED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Arial Nova Cond Light" panose="020B0306020202020204" pitchFamily="34" charset="0"/>
              </a:rPr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3D3FE-257F-9F19-61F6-BB48FDB2F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Arial Nova Cond Light" panose="020B0306020202020204" pitchFamily="34" charset="0"/>
              </a:rPr>
              <a:t>Validity Check on Inputs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Exact Sequence of Operations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Response to Abnormal Situation</a:t>
            </a:r>
          </a:p>
          <a:p>
            <a:r>
              <a:rPr lang="en-US" sz="2400">
                <a:latin typeface="Arial Nova Cond Light" panose="020B0306020202020204" pitchFamily="34" charset="0"/>
              </a:rPr>
              <a:t>Effect of Parameters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1CAA0837-16E2-8D13-8966-B095022CE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9759975"/>
      </p:ext>
    </p:extLst>
  </p:cSld>
  <p:clrMapOvr>
    <a:masterClrMapping/>
  </p:clrMapOvr>
  <p:transition spd="slow" advTm="1616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00B050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538</Words>
  <Application>Microsoft Office PowerPoint</Application>
  <PresentationFormat>Widescreen</PresentationFormat>
  <Paragraphs>143</Paragraphs>
  <Slides>25</Slides>
  <Notes>14</Notes>
  <HiddenSlides>0</HiddenSlides>
  <MMClips>25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Scholarli</vt:lpstr>
      <vt:lpstr>Meet the Team</vt:lpstr>
      <vt:lpstr>Mission Statement</vt:lpstr>
      <vt:lpstr>The Problem</vt:lpstr>
      <vt:lpstr>The Solution</vt:lpstr>
      <vt:lpstr>Feasibility Report</vt:lpstr>
      <vt:lpstr>User Interface</vt:lpstr>
      <vt:lpstr>Hardware and Software Interface</vt:lpstr>
      <vt:lpstr>Functional Requirements</vt:lpstr>
      <vt:lpstr>Non-Functional Requirements</vt:lpstr>
      <vt:lpstr>System Overview</vt:lpstr>
      <vt:lpstr>System Architecture</vt:lpstr>
      <vt:lpstr>Decomposition Description</vt:lpstr>
      <vt:lpstr>ER Diagram</vt:lpstr>
      <vt:lpstr>Object Class Diagram</vt:lpstr>
      <vt:lpstr>Screen Images of Scholarli</vt:lpstr>
      <vt:lpstr>Screen Images of Scholarli</vt:lpstr>
      <vt:lpstr>Staffing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for Development and Testing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Satyro</dc:creator>
  <cp:lastModifiedBy>Juan Rodriguez</cp:lastModifiedBy>
  <cp:revision>2</cp:revision>
  <dcterms:created xsi:type="dcterms:W3CDTF">2024-07-15T13:06:14Z</dcterms:created>
  <dcterms:modified xsi:type="dcterms:W3CDTF">2024-08-19T18:46:39Z</dcterms:modified>
</cp:coreProperties>
</file>